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9" r:id="rId4"/>
    <p:sldId id="278" r:id="rId5"/>
    <p:sldId id="280" r:id="rId6"/>
    <p:sldId id="259" r:id="rId7"/>
    <p:sldId id="281" r:id="rId8"/>
    <p:sldId id="282" r:id="rId9"/>
    <p:sldId id="283" r:id="rId10"/>
    <p:sldId id="264" r:id="rId11"/>
    <p:sldId id="267" r:id="rId12"/>
    <p:sldId id="265" r:id="rId13"/>
    <p:sldId id="266" r:id="rId14"/>
    <p:sldId id="268" r:id="rId15"/>
    <p:sldId id="270" r:id="rId16"/>
    <p:sldId id="271" r:id="rId17"/>
    <p:sldId id="272" r:id="rId18"/>
    <p:sldId id="273" r:id="rId19"/>
    <p:sldId id="269" r:id="rId20"/>
    <p:sldId id="274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CFF08-8DF9-4DDD-9F9D-FF88CD797AA0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9FD4-ACD3-44DB-9019-678C077EC4F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CFF08-8DF9-4DDD-9F9D-FF88CD797AA0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9FD4-ACD3-44DB-9019-678C077EC4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CFF08-8DF9-4DDD-9F9D-FF88CD797AA0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9FD4-ACD3-44DB-9019-678C077EC4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CFF08-8DF9-4DDD-9F9D-FF88CD797AA0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9FD4-ACD3-44DB-9019-678C077EC4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CFF08-8DF9-4DDD-9F9D-FF88CD797AA0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9FD4-ACD3-44DB-9019-678C077EC4F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CFF08-8DF9-4DDD-9F9D-FF88CD797AA0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9FD4-ACD3-44DB-9019-678C077EC4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CFF08-8DF9-4DDD-9F9D-FF88CD797AA0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9FD4-ACD3-44DB-9019-678C077EC4F5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CFF08-8DF9-4DDD-9F9D-FF88CD797AA0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9FD4-ACD3-44DB-9019-678C077EC4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CFF08-8DF9-4DDD-9F9D-FF88CD797AA0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9FD4-ACD3-44DB-9019-678C077EC4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CFF08-8DF9-4DDD-9F9D-FF88CD797AA0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9FD4-ACD3-44DB-9019-678C077EC4F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CFF08-8DF9-4DDD-9F9D-FF88CD797AA0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69FD4-ACD3-44DB-9019-678C077EC4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C3ACFF08-8DF9-4DDD-9F9D-FF88CD797AA0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F8369FD4-ACD3-44DB-9019-678C077EC4F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4876800"/>
            <a:ext cx="7543800" cy="1143000"/>
          </a:xfrm>
        </p:spPr>
        <p:txBody>
          <a:bodyPr/>
          <a:lstStyle/>
          <a:p>
            <a:r>
              <a:rPr lang="en-US" sz="7200" dirty="0" smtClean="0"/>
              <a:t>URINARY SYSTEM 2</a:t>
            </a:r>
            <a:r>
              <a:rPr lang="en-US" dirty="0" smtClean="0"/>
              <a:t> </a:t>
            </a:r>
            <a:r>
              <a:rPr lang="en-US" sz="4800" dirty="0" smtClean="0">
                <a:solidFill>
                  <a:srgbClr val="FF0000"/>
                </a:solidFill>
              </a:rPr>
              <a:t>Urinary Bladder and Urethra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59400" y="6273225"/>
            <a:ext cx="29718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dirty="0" err="1" smtClean="0">
                <a:solidFill>
                  <a:srgbClr val="0099CC"/>
                </a:solidFill>
              </a:rPr>
              <a:t>Dr</a:t>
            </a:r>
            <a:r>
              <a:rPr lang="en-US" sz="3200" dirty="0" smtClean="0">
                <a:solidFill>
                  <a:srgbClr val="0099CC"/>
                </a:solidFill>
              </a:rPr>
              <a:t> Rania </a:t>
            </a:r>
            <a:r>
              <a:rPr lang="en-US" sz="3200" dirty="0" err="1" smtClean="0">
                <a:solidFill>
                  <a:srgbClr val="0099CC"/>
                </a:solidFill>
              </a:rPr>
              <a:t>Gabr</a:t>
            </a:r>
            <a:endParaRPr lang="ar-SA" sz="3200" dirty="0">
              <a:solidFill>
                <a:srgbClr val="00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51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3810000" cy="6172200"/>
          </a:xfrm>
        </p:spPr>
        <p:txBody>
          <a:bodyPr>
            <a:normAutofit fontScale="92500"/>
          </a:bodyPr>
          <a:lstStyle/>
          <a:p>
            <a:r>
              <a:rPr lang="en-US" sz="2800" u="sng" dirty="0" smtClean="0"/>
              <a:t>The </a:t>
            </a:r>
            <a:r>
              <a:rPr lang="en-US" sz="2800" b="1" u="sng" dirty="0">
                <a:solidFill>
                  <a:srgbClr val="00B050"/>
                </a:solidFill>
              </a:rPr>
              <a:t>N</a:t>
            </a:r>
            <a:r>
              <a:rPr lang="en-US" sz="2800" b="1" u="sng" dirty="0" smtClean="0">
                <a:solidFill>
                  <a:srgbClr val="00B050"/>
                </a:solidFill>
              </a:rPr>
              <a:t>eck of the bladder</a:t>
            </a:r>
            <a:r>
              <a:rPr lang="en-US" sz="2800" u="sng" dirty="0" smtClean="0"/>
              <a:t> </a:t>
            </a:r>
            <a:r>
              <a:rPr lang="en-US" sz="2800" u="sng" dirty="0" smtClean="0"/>
              <a:t>:</a:t>
            </a:r>
          </a:p>
          <a:p>
            <a:r>
              <a:rPr lang="en-US" sz="2800" dirty="0" smtClean="0"/>
              <a:t>is </a:t>
            </a:r>
            <a:r>
              <a:rPr lang="en-US" sz="2800" dirty="0" smtClean="0"/>
              <a:t>the most fixed part</a:t>
            </a:r>
          </a:p>
          <a:p>
            <a:r>
              <a:rPr lang="en-US" sz="2800" dirty="0" smtClean="0"/>
              <a:t>Held in position by 2 </a:t>
            </a:r>
            <a:r>
              <a:rPr lang="en-US" sz="2800" dirty="0" err="1" smtClean="0"/>
              <a:t>fibromuscular</a:t>
            </a:r>
            <a:r>
              <a:rPr lang="en-US" sz="2800" dirty="0" smtClean="0"/>
              <a:t> bands that hook around the neck and the pelvic part of the urethra and fix them to the </a:t>
            </a:r>
            <a:r>
              <a:rPr lang="en-US" sz="2800" dirty="0" err="1" smtClean="0"/>
              <a:t>postero</a:t>
            </a:r>
            <a:r>
              <a:rPr lang="en-US" sz="2800" dirty="0" smtClean="0"/>
              <a:t>-inferior part of the 2 pubic bones.</a:t>
            </a:r>
          </a:p>
          <a:p>
            <a:r>
              <a:rPr lang="en-US" sz="2800" b="1" u="sng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 MALE:</a:t>
            </a:r>
          </a:p>
          <a:p>
            <a:pPr>
              <a:buFont typeface="Wingdings" pitchFamily="2" charset="2"/>
              <a:buChar char="§"/>
            </a:pP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Is related to upper surface of prostate gland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76200"/>
            <a:ext cx="48768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97" y="4419600"/>
            <a:ext cx="4449763" cy="2505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5715000" y="5672282"/>
            <a:ext cx="685800" cy="76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526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6" b="8168"/>
          <a:stretch>
            <a:fillRect/>
          </a:stretch>
        </p:blipFill>
        <p:spPr bwMode="auto">
          <a:xfrm>
            <a:off x="13855" y="-27709"/>
            <a:ext cx="4419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724400" y="4236983"/>
            <a:ext cx="4572000" cy="2308324"/>
          </a:xfrm>
          <a:prstGeom prst="rect">
            <a:avLst/>
          </a:prstGeom>
          <a:solidFill>
            <a:srgbClr val="CC99FF"/>
          </a:solidFill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Trigone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 triangular area in base of bladder bounded by the 2 ureteric orifices &amp; internal urethral orifice. Its mucous membrane is elastic (not folded)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https://o.quizlet.com/n8YpXlkNHdo2V0eg4VDk8w_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76199"/>
            <a:ext cx="3657600" cy="4087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-76200" y="4572000"/>
            <a:ext cx="49680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Mucous membrane is </a:t>
            </a:r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folded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030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3581400" cy="4800600"/>
          </a:xfrm>
        </p:spPr>
        <p:txBody>
          <a:bodyPr>
            <a:normAutofit lnSpcReduction="10000"/>
          </a:bodyPr>
          <a:lstStyle/>
          <a:p>
            <a:endParaRPr lang="en-US" sz="3200" b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2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Relations:</a:t>
            </a:r>
          </a:p>
          <a:p>
            <a:pPr marL="0" indent="0">
              <a:buNone/>
            </a:pPr>
            <a:endParaRPr lang="en-US" sz="3200" b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  <a:defRPr/>
            </a:pPr>
            <a:r>
              <a:rPr lang="en-US" sz="3200" b="1" u="sng" dirty="0">
                <a:solidFill>
                  <a:srgbClr val="0070C0"/>
                </a:solidFill>
              </a:rPr>
              <a:t>Males: </a:t>
            </a:r>
            <a:r>
              <a:rPr lang="en-US" sz="3200" dirty="0"/>
              <a:t>anterior to rectum, above </a:t>
            </a:r>
            <a:r>
              <a:rPr lang="en-US" sz="3200" dirty="0" smtClean="0"/>
              <a:t>prostate</a:t>
            </a:r>
          </a:p>
          <a:p>
            <a:pPr>
              <a:lnSpc>
                <a:spcPct val="80000"/>
              </a:lnSpc>
              <a:defRPr/>
            </a:pPr>
            <a:endParaRPr lang="en-US" sz="3200" dirty="0"/>
          </a:p>
          <a:p>
            <a:pPr>
              <a:lnSpc>
                <a:spcPct val="80000"/>
              </a:lnSpc>
              <a:defRPr/>
            </a:pPr>
            <a:endParaRPr lang="en-US" sz="3200" dirty="0"/>
          </a:p>
          <a:p>
            <a:pPr>
              <a:lnSpc>
                <a:spcPct val="80000"/>
              </a:lnSpc>
              <a:defRPr/>
            </a:pPr>
            <a:r>
              <a:rPr lang="en-US" sz="3200" b="1" u="sng" dirty="0">
                <a:solidFill>
                  <a:srgbClr val="FF0000"/>
                </a:solidFill>
              </a:rPr>
              <a:t>Females: </a:t>
            </a:r>
            <a:r>
              <a:rPr lang="en-US" sz="3200" dirty="0"/>
              <a:t>inferior to uterus, anterior to vagina</a:t>
            </a:r>
          </a:p>
          <a:p>
            <a:endParaRPr lang="en-US" sz="3200" b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3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163367"/>
            <a:ext cx="4249737" cy="324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 descr="2618bCondStorage-Femal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8" t="25299" r="20412" b="17892"/>
          <a:stretch>
            <a:fillRect/>
          </a:stretch>
        </p:blipFill>
        <p:spPr bwMode="auto">
          <a:xfrm>
            <a:off x="4571206" y="3468831"/>
            <a:ext cx="4319587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034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/>
        </p:nvSpPr>
        <p:spPr>
          <a:xfrm>
            <a:off x="266700" y="952500"/>
            <a:ext cx="8610600" cy="4953000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§"/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ARTERIES: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from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internal iliac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artery</a:t>
            </a:r>
          </a:p>
          <a:p>
            <a:pPr>
              <a:buFont typeface="Wingdings" pitchFamily="2" charset="2"/>
              <a:buChar char="§"/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VEINS: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into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internal iliac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vein</a:t>
            </a:r>
          </a:p>
          <a:p>
            <a:pPr>
              <a:buFont typeface="Wingdings" pitchFamily="2" charset="2"/>
              <a:buChar char="§"/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LYMPH: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into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internal iliac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lymph nodes</a:t>
            </a:r>
          </a:p>
          <a:p>
            <a:pPr>
              <a:buFont typeface="Wingdings" pitchFamily="2" charset="2"/>
              <a:buChar char="§"/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NERVES: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Parasympathetic: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pelvic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splanchnic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nerves from S2, 3, 4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Sympathetic: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from L1,2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Sensory: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transmitting pain due to </a:t>
            </a: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overdistention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of bladder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24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7200" dirty="0" smtClean="0">
                <a:solidFill>
                  <a:srgbClr val="FF0000"/>
                </a:solidFill>
              </a:rPr>
              <a:t>Urethra</a:t>
            </a:r>
            <a:endParaRPr lang="en-US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98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-34636" y="514783"/>
            <a:ext cx="6781800" cy="552017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sz="3600" dirty="0" smtClean="0">
                <a:solidFill>
                  <a:schemeClr val="accent1"/>
                </a:solidFill>
              </a:rPr>
              <a:t>Urethra </a:t>
            </a:r>
            <a:endParaRPr lang="en-US" sz="900" dirty="0" smtClean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81000"/>
            <a:ext cx="5257800" cy="6019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b="1" u="sng" dirty="0" smtClean="0">
                <a:solidFill>
                  <a:srgbClr val="FF0000"/>
                </a:solidFill>
              </a:rPr>
              <a:t>Female </a:t>
            </a:r>
            <a:r>
              <a:rPr lang="en-US" sz="2800" dirty="0" smtClean="0"/>
              <a:t>~ 4cm long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800" dirty="0" smtClean="0"/>
              <a:t>opens to exterior between clitoris and vaginal opening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b="1" u="sng" dirty="0" smtClean="0">
                <a:solidFill>
                  <a:srgbClr val="0070C0"/>
                </a:solidFill>
              </a:rPr>
              <a:t>Male</a:t>
            </a:r>
            <a:r>
              <a:rPr lang="en-US" sz="2800" dirty="0" smtClean="0"/>
              <a:t>	~ 20 cm long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800" dirty="0" smtClean="0"/>
              <a:t>passes through prostate gland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800" dirty="0" smtClean="0"/>
              <a:t>pierces urogenital diaphragm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800" dirty="0" smtClean="0"/>
              <a:t>enters penis and extends throughout length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800" dirty="0" smtClean="0"/>
              <a:t>opens at urethral orifice</a:t>
            </a:r>
          </a:p>
        </p:txBody>
      </p:sp>
      <p:pic>
        <p:nvPicPr>
          <p:cNvPr id="25604" name="Picture 4" descr="2618aCondStorage-Male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9" t="25299" r="22328" b="19118"/>
          <a:stretch>
            <a:fillRect/>
          </a:stretch>
        </p:blipFill>
        <p:spPr bwMode="auto">
          <a:xfrm>
            <a:off x="4876800" y="3667125"/>
            <a:ext cx="4267201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 descr="2618bCondStorage-Femal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8" t="25299" r="20412" b="17892"/>
          <a:stretch>
            <a:fillRect/>
          </a:stretch>
        </p:blipFill>
        <p:spPr bwMode="auto">
          <a:xfrm>
            <a:off x="4876800" y="0"/>
            <a:ext cx="4267200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785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67818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</a:rPr>
              <a:t>Male Urethra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9" y="1828800"/>
            <a:ext cx="3657600" cy="3886200"/>
          </a:xfrm>
        </p:spPr>
        <p:txBody>
          <a:bodyPr/>
          <a:lstStyle/>
          <a:p>
            <a:pPr marL="274320" lvl="1"/>
            <a:r>
              <a:rPr lang="en-US" sz="2800" dirty="0">
                <a:cs typeface="Times New Roman" pitchFamily="18" charset="0"/>
              </a:rPr>
              <a:t>It is a common duct for both the urinary and genital systems allowing for the passage of both </a:t>
            </a:r>
            <a:r>
              <a:rPr lang="en-US" sz="2800" b="1" i="1" dirty="0">
                <a:solidFill>
                  <a:srgbClr val="00B050"/>
                </a:solidFill>
                <a:cs typeface="Times New Roman" pitchFamily="18" charset="0"/>
              </a:rPr>
              <a:t>urine</a:t>
            </a:r>
            <a:r>
              <a:rPr lang="en-US" sz="2800" b="1" dirty="0">
                <a:solidFill>
                  <a:srgbClr val="00B050"/>
                </a:solidFill>
                <a:cs typeface="Times New Roman" pitchFamily="18" charset="0"/>
              </a:rPr>
              <a:t> </a:t>
            </a:r>
            <a:r>
              <a:rPr lang="en-US" sz="2800" dirty="0">
                <a:cs typeface="Times New Roman" pitchFamily="18" charset="0"/>
              </a:rPr>
              <a:t>and </a:t>
            </a:r>
            <a:r>
              <a:rPr lang="en-US" sz="2800" i="1" dirty="0">
                <a:solidFill>
                  <a:srgbClr val="00B050"/>
                </a:solidFill>
                <a:cs typeface="Times New Roman" pitchFamily="18" charset="0"/>
              </a:rPr>
              <a:t>semen </a:t>
            </a:r>
            <a:r>
              <a:rPr lang="en-US" sz="2800" dirty="0">
                <a:cs typeface="Times New Roman" pitchFamily="18" charset="0"/>
              </a:rPr>
              <a:t>to the outside</a:t>
            </a:r>
            <a:endParaRPr lang="en-US" sz="2800" dirty="0"/>
          </a:p>
          <a:p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029" y="1143000"/>
            <a:ext cx="54356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947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304800"/>
            <a:ext cx="3581400" cy="6781800"/>
          </a:xfrm>
        </p:spPr>
        <p:txBody>
          <a:bodyPr>
            <a:normAutofit fontScale="77500" lnSpcReduction="20000"/>
          </a:bodyPr>
          <a:lstStyle/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sz="3200" b="1" u="sng" dirty="0" smtClean="0">
                <a:solidFill>
                  <a:srgbClr val="00B050"/>
                </a:solidFill>
              </a:rPr>
              <a:t>Parts:</a:t>
            </a:r>
            <a:r>
              <a:rPr lang="en-US" sz="3200" b="1" dirty="0" smtClean="0">
                <a:solidFill>
                  <a:srgbClr val="00B050"/>
                </a:solidFill>
              </a:rPr>
              <a:t>                                                                                      </a:t>
            </a:r>
            <a:endParaRPr lang="en-US" sz="3200" b="1" i="1" dirty="0" smtClean="0">
              <a:solidFill>
                <a:srgbClr val="00B050"/>
              </a:solidFill>
            </a:endParaRPr>
          </a:p>
          <a:p>
            <a:pPr marL="457200" indent="-457200" algn="l" rtl="0" eaLnBrk="1" hangingPunct="1">
              <a:buFont typeface="Wingdings" pitchFamily="2" charset="2"/>
              <a:buAutoNum type="arabicPeriod"/>
              <a:defRPr/>
            </a:pPr>
            <a:r>
              <a:rPr lang="en-US" sz="3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Prostatic urethra </a:t>
            </a:r>
            <a:r>
              <a:rPr lang="en-US" sz="3400" b="1" i="1" dirty="0" smtClean="0"/>
              <a:t>(1 ½ inches) </a:t>
            </a:r>
            <a:r>
              <a:rPr lang="en-US" sz="3400" b="1" i="1" dirty="0" smtClean="0">
                <a:solidFill>
                  <a:srgbClr val="7030A0"/>
                </a:solidFill>
              </a:rPr>
              <a:t>= </a:t>
            </a:r>
            <a:r>
              <a:rPr lang="en-US" sz="3400" b="1" dirty="0" smtClean="0">
                <a:solidFill>
                  <a:srgbClr val="7030A0"/>
                </a:solidFill>
              </a:rPr>
              <a:t>widest part</a:t>
            </a:r>
            <a:r>
              <a:rPr lang="en-US" sz="3400" b="1" dirty="0" smtClean="0"/>
              <a:t> : Passes </a:t>
            </a:r>
            <a:r>
              <a:rPr lang="en-US" sz="3400" b="1" dirty="0"/>
              <a:t>through the prostate gland</a:t>
            </a:r>
          </a:p>
          <a:p>
            <a:pPr marL="0" indent="0" algn="l" rtl="0" eaLnBrk="1" hangingPunct="1">
              <a:buNone/>
              <a:defRPr/>
            </a:pPr>
            <a:endParaRPr lang="en-US" sz="3400" b="1" i="1" dirty="0" smtClean="0"/>
          </a:p>
          <a:p>
            <a:pPr marL="274320" lvl="2" indent="-274320">
              <a:buNone/>
              <a:defRPr/>
            </a:pPr>
            <a:r>
              <a:rPr lang="en-US" sz="3400" b="1" i="1" dirty="0" smtClean="0"/>
              <a:t>2</a:t>
            </a:r>
            <a:r>
              <a:rPr lang="en-US" sz="3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. Membranous urethra </a:t>
            </a:r>
            <a:r>
              <a:rPr lang="en-US" sz="3400" b="1" i="1" dirty="0" smtClean="0"/>
              <a:t>(1/2 inch)</a:t>
            </a:r>
            <a:r>
              <a:rPr lang="en-US" sz="3400" b="1" dirty="0" smtClean="0"/>
              <a:t> = </a:t>
            </a:r>
            <a:r>
              <a:rPr lang="en-US" sz="3400" b="1" dirty="0" smtClean="0">
                <a:solidFill>
                  <a:srgbClr val="7030A0"/>
                </a:solidFill>
              </a:rPr>
              <a:t>narrowest part: </a:t>
            </a:r>
            <a:r>
              <a:rPr lang="en-US" sz="3400" b="1" dirty="0" smtClean="0"/>
              <a:t>Passes through </a:t>
            </a:r>
            <a:r>
              <a:rPr lang="en-US" sz="3400" b="1" dirty="0"/>
              <a:t>the urogenital diaphragm 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sz="3400" b="1" dirty="0" smtClean="0">
                <a:solidFill>
                  <a:srgbClr val="7030A0"/>
                </a:solidFill>
              </a:rPr>
              <a:t> </a:t>
            </a:r>
            <a:endParaRPr lang="en-US" sz="3400" b="1" i="1" dirty="0" smtClean="0">
              <a:solidFill>
                <a:srgbClr val="7030A0"/>
              </a:solidFill>
            </a:endParaRPr>
          </a:p>
          <a:p>
            <a:pPr marL="274320" lvl="2" indent="-274320">
              <a:buNone/>
              <a:defRPr/>
            </a:pPr>
            <a:r>
              <a:rPr lang="en-US" sz="3400" b="1" i="1" dirty="0" smtClean="0"/>
              <a:t>3. </a:t>
            </a:r>
            <a:r>
              <a:rPr lang="en-US" sz="3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Penile or spongy urethra </a:t>
            </a:r>
            <a:r>
              <a:rPr lang="en-US" sz="3400" b="1" i="1" dirty="0" smtClean="0"/>
              <a:t>(6 inches) : </a:t>
            </a:r>
            <a:r>
              <a:rPr lang="en-US" sz="3400" b="1" dirty="0" smtClean="0"/>
              <a:t>Passes </a:t>
            </a:r>
            <a:r>
              <a:rPr lang="en-US" sz="3400" b="1" dirty="0"/>
              <a:t>through the length of the penis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sz="3400" b="1" dirty="0" smtClean="0"/>
              <a:t> </a:t>
            </a:r>
          </a:p>
        </p:txBody>
      </p:sp>
      <p:pic>
        <p:nvPicPr>
          <p:cNvPr id="4098" name="Picture 2" descr="http://vignette1.wikia.nocookie.net/ranzcrpart1/images/8/88/53022d86_13d85ffda7d_8000_00002984.png/revision/latest?cb=201505160854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914400"/>
            <a:ext cx="5597236" cy="549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36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2"/>
          <p:cNvSpPr txBox="1"/>
          <p:nvPr/>
        </p:nvSpPr>
        <p:spPr>
          <a:xfrm>
            <a:off x="-13855" y="457200"/>
            <a:ext cx="4738255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u="sng" dirty="0" smtClean="0">
                <a:latin typeface="Arial" pitchFamily="34" charset="0"/>
                <a:cs typeface="Arial" pitchFamily="34" charset="0"/>
              </a:rPr>
              <a:t>Structures openings into prostatic urethra: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Ejaculatory ducts: </a:t>
            </a: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containing sperms </a:t>
            </a:r>
          </a:p>
          <a:p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&amp; secretion of seminal vesicles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Ducts of prostate gland</a:t>
            </a:r>
          </a:p>
          <a:p>
            <a:pPr>
              <a:buFont typeface="Wingdings" pitchFamily="2" charset="2"/>
              <a:buChar char="§"/>
            </a:pPr>
            <a:endParaRPr lang="en-US" sz="20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http://anatomyandphysiologyhnchnd.weebly.com/uploads/2/9/2/3/29231627/70767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52400"/>
            <a:ext cx="3505200" cy="305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0800"/>
            <a:ext cx="9144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723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6781800" cy="60267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33CC"/>
                </a:solidFill>
              </a:rPr>
              <a:t>Female Urethra</a:t>
            </a:r>
            <a:endParaRPr lang="en-US" dirty="0">
              <a:solidFill>
                <a:srgbClr val="FF33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0782" y="1752600"/>
            <a:ext cx="4495800" cy="4953000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en-US" sz="3200" dirty="0"/>
              <a:t>It is short, about </a:t>
            </a:r>
            <a:r>
              <a:rPr lang="en-US" sz="3200" b="1" dirty="0"/>
              <a:t>1 ½ inches</a:t>
            </a:r>
            <a:r>
              <a:rPr lang="en-US" sz="3200" dirty="0"/>
              <a:t> (</a:t>
            </a:r>
            <a:r>
              <a:rPr lang="en-US" sz="3200" b="1" dirty="0"/>
              <a:t>4</a:t>
            </a:r>
            <a:r>
              <a:rPr lang="en-US" sz="3200" dirty="0"/>
              <a:t> cm) long.</a:t>
            </a:r>
          </a:p>
          <a:p>
            <a:pPr>
              <a:buNone/>
              <a:defRPr/>
            </a:pPr>
            <a:r>
              <a:rPr lang="en-US" sz="3200" dirty="0"/>
              <a:t>- It extends from the neck of the urinary bladder, then it passes </a:t>
            </a:r>
            <a:r>
              <a:rPr lang="en-US" sz="3200" i="1" dirty="0">
                <a:solidFill>
                  <a:srgbClr val="00B0F0"/>
                </a:solidFill>
              </a:rPr>
              <a:t>downwards</a:t>
            </a:r>
            <a:r>
              <a:rPr lang="en-US" sz="3200" dirty="0"/>
              <a:t> and</a:t>
            </a:r>
            <a:r>
              <a:rPr lang="en-US" sz="3200" i="1" dirty="0"/>
              <a:t> </a:t>
            </a:r>
            <a:r>
              <a:rPr lang="en-US" sz="3200" i="1" dirty="0">
                <a:solidFill>
                  <a:srgbClr val="00B0F0"/>
                </a:solidFill>
              </a:rPr>
              <a:t>forwards.  </a:t>
            </a:r>
            <a:endParaRPr lang="en-US" sz="3200" dirty="0">
              <a:solidFill>
                <a:srgbClr val="00B0F0"/>
              </a:solidFill>
            </a:endParaRPr>
          </a:p>
          <a:p>
            <a:pPr>
              <a:buNone/>
              <a:defRPr/>
            </a:pPr>
            <a:r>
              <a:rPr lang="en-US" sz="3200" dirty="0"/>
              <a:t>- It lies just anterior to the vagina.</a:t>
            </a:r>
          </a:p>
          <a:p>
            <a:endParaRPr lang="en-US" sz="32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-76200"/>
            <a:ext cx="4648200" cy="370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7" t="19394" r="17893" b="4242"/>
          <a:stretch/>
        </p:blipFill>
        <p:spPr bwMode="auto">
          <a:xfrm>
            <a:off x="4495800" y="3633787"/>
            <a:ext cx="4648200" cy="3251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562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Urinary Bladder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85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6" b="8168"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172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685800"/>
            <a:ext cx="6781800" cy="4572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rgbClr val="00B050"/>
                </a:solidFill>
              </a:rPr>
              <a:t>Nerve Supply</a:t>
            </a:r>
            <a:endParaRPr lang="en-US" sz="4000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</a:rPr>
              <a:t>Male:</a:t>
            </a:r>
            <a:r>
              <a:rPr lang="en-US" sz="3200" dirty="0" smtClean="0"/>
              <a:t> Prostatic Plexus</a:t>
            </a:r>
          </a:p>
          <a:p>
            <a:r>
              <a:rPr lang="en-US" sz="3200" b="1" dirty="0" smtClean="0">
                <a:solidFill>
                  <a:srgbClr val="FF0000"/>
                </a:solidFill>
              </a:rPr>
              <a:t>Female</a:t>
            </a:r>
            <a:r>
              <a:rPr lang="en-US" sz="3200" dirty="0" smtClean="0"/>
              <a:t>: </a:t>
            </a:r>
            <a:r>
              <a:rPr lang="en-US" sz="3200" dirty="0" err="1" smtClean="0"/>
              <a:t>Vesical</a:t>
            </a:r>
            <a:r>
              <a:rPr lang="en-US" sz="3200" dirty="0" smtClean="0"/>
              <a:t> Plexus and </a:t>
            </a:r>
            <a:r>
              <a:rPr lang="en-US" sz="3200" dirty="0" err="1" smtClean="0"/>
              <a:t>Pudendal</a:t>
            </a:r>
            <a:r>
              <a:rPr lang="en-US" sz="3200" dirty="0" smtClean="0"/>
              <a:t> nerve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5224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dirty="0" smtClean="0">
                <a:latin typeface="Forte" pitchFamily="66" charset="0"/>
                <a:ea typeface="Batang" pitchFamily="18" charset="-127"/>
              </a:rPr>
              <a:t>THANK  YOU</a:t>
            </a:r>
            <a:endParaRPr lang="en-US" sz="6600" dirty="0">
              <a:latin typeface="Forte" pitchFamily="66" charset="0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1595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52800" y="381000"/>
            <a:ext cx="5486400" cy="5867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-34636" y="609600"/>
            <a:ext cx="3352800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800" b="1" u="sng" dirty="0">
                <a:solidFill>
                  <a:srgbClr val="FF0000"/>
                </a:solidFill>
              </a:rPr>
              <a:t>Site</a:t>
            </a:r>
            <a:r>
              <a:rPr lang="en-US" sz="2800" b="1" u="sng" dirty="0" smtClean="0">
                <a:solidFill>
                  <a:srgbClr val="FF0000"/>
                </a:solidFill>
              </a:rPr>
              <a:t>:</a:t>
            </a:r>
          </a:p>
          <a:p>
            <a:pPr>
              <a:lnSpc>
                <a:spcPct val="80000"/>
              </a:lnSpc>
              <a:defRPr/>
            </a:pPr>
            <a:endParaRPr lang="en-US" sz="28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FontTx/>
              <a:buChar char="-"/>
              <a:defRPr/>
            </a:pPr>
            <a:r>
              <a:rPr lang="en-US" sz="2800" b="1" dirty="0"/>
              <a:t>It lies in the anterior and lower part of the pelvic cavity</a:t>
            </a:r>
            <a:r>
              <a:rPr lang="en-US" sz="2800" b="1" dirty="0" smtClean="0"/>
              <a:t>.</a:t>
            </a:r>
          </a:p>
          <a:p>
            <a:pPr>
              <a:lnSpc>
                <a:spcPct val="80000"/>
              </a:lnSpc>
              <a:buFontTx/>
              <a:buChar char="-"/>
              <a:defRPr/>
            </a:pPr>
            <a:endParaRPr lang="en-US" sz="2800" b="1" dirty="0"/>
          </a:p>
          <a:p>
            <a:pPr>
              <a:lnSpc>
                <a:spcPct val="80000"/>
              </a:lnSpc>
              <a:defRPr/>
            </a:pPr>
            <a:r>
              <a:rPr lang="en-US" sz="2800" b="1" dirty="0" smtClean="0"/>
              <a:t>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/>
              <a:t>Retroperitoneal organ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/>
              <a:t>Lies behind the </a:t>
            </a:r>
            <a:r>
              <a:rPr lang="en-US" sz="2800" b="1" dirty="0" err="1" smtClean="0"/>
              <a:t>Symphysis</a:t>
            </a:r>
            <a:r>
              <a:rPr lang="en-US" sz="2800" b="1" dirty="0" smtClean="0"/>
              <a:t> Pubis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42155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Click to view full size">
            <a:hlinkClick r:id="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76200" y="215756"/>
            <a:ext cx="4572000" cy="64940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endParaRPr lang="en-US" sz="24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36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Shape</a:t>
            </a:r>
          </a:p>
          <a:p>
            <a:pPr>
              <a:buFont typeface="Wingdings" pitchFamily="2" charset="2"/>
              <a:buChar char="§"/>
            </a:pPr>
            <a:endParaRPr lang="en-US" sz="3600" b="1" u="sng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It </a:t>
            </a:r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has the shape of three-sided pyramid placed on one of its angle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4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NECK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sz="3200" b="1" u="sng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Apex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Is directed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forward</a:t>
            </a:r>
          </a:p>
          <a:p>
            <a:pPr>
              <a:buFont typeface="Wingdings" pitchFamily="2" charset="2"/>
              <a:buChar char="§"/>
            </a:pPr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Is related to upper border of symphysis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pubis</a:t>
            </a:r>
          </a:p>
          <a:p>
            <a:pPr>
              <a:buFont typeface="Wingdings" pitchFamily="2" charset="2"/>
              <a:buChar char="§"/>
            </a:pPr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Is connected to umbilicus by the median umbilical ligament (remnant of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urachus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Font typeface="Wingdings" pitchFamily="2" charset="2"/>
              <a:buChar char="§"/>
            </a:pPr>
            <a:endParaRPr lang="en-US" sz="24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://bodterms.weebly.com/uploads/5/4/1/9/5419033/5374881.jpg?5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109" y="21792"/>
            <a:ext cx="4772891" cy="373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Documents and Settings\user1\My Documents\My Pictures\urinary1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5745" y="3752818"/>
            <a:ext cx="4738255" cy="310518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377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 idx="4294967295"/>
          </p:nvPr>
        </p:nvSpPr>
        <p:spPr>
          <a:xfrm>
            <a:off x="0" y="1066800"/>
            <a:ext cx="5105400" cy="6248400"/>
          </a:xfrm>
        </p:spPr>
        <p:txBody>
          <a:bodyPr anchorCtr="0">
            <a:noAutofit/>
          </a:bodyPr>
          <a:lstStyle/>
          <a:p>
            <a:pPr algn="l" rtl="0" eaLnBrk="1" hangingPunct="1">
              <a:defRPr/>
            </a:pPr>
            <a:r>
              <a:rPr lang="en-US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 </a:t>
            </a:r>
            <a:r>
              <a:rPr lang="en-US" sz="36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Parts</a:t>
            </a:r>
            <a:r>
              <a:rPr lang="en-US" sz="24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:</a:t>
            </a:r>
            <a:r>
              <a:rPr lang="en-US" sz="2400" b="1" dirty="0" smtClean="0">
                <a:solidFill>
                  <a:srgbClr val="FFFF00"/>
                </a:solidFill>
              </a:rPr>
              <a:t/>
            </a:r>
            <a:br>
              <a:rPr lang="en-US" sz="2400" b="1" dirty="0" smtClean="0">
                <a:solidFill>
                  <a:srgbClr val="FFFF00"/>
                </a:solidFill>
              </a:rPr>
            </a:b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</a:t>
            </a:r>
            <a:r>
              <a:rPr lang="en-US" sz="2400" b="1" u="sng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Apex</a:t>
            </a:r>
            <a:r>
              <a:rPr lang="en-US" sz="24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</a:t>
            </a: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Directed anteriorly (Median umbilical ligament) to the </a:t>
            </a: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umbilicus</a:t>
            </a: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</a:t>
            </a:r>
            <a:r>
              <a:rPr lang="en-US" sz="2400" b="1" u="sng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Base:</a:t>
            </a:r>
            <a:r>
              <a:rPr lang="en-US" sz="2400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Directed posteriorly.- </a:t>
            </a:r>
            <a:r>
              <a:rPr lang="en-US" sz="2400" b="1" u="sng" dirty="0" err="1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Trigone</a:t>
            </a:r>
            <a:r>
              <a:rPr lang="en-US" sz="2400" b="1" u="sng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sz="2400" b="1" u="sng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</a:t>
            </a:r>
            <a:r>
              <a:rPr lang="en-US" sz="2400" b="1" u="sng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Three surfaces:</a:t>
            </a:r>
            <a:r>
              <a:rPr lang="en-US" sz="2400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br>
              <a:rPr lang="en-US" sz="2400" b="1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a. </a:t>
            </a:r>
            <a:r>
              <a:rPr lang="en-US" sz="2400" b="1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Superior</a:t>
            </a: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surface.</a:t>
            </a:r>
            <a:b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b. Two </a:t>
            </a:r>
            <a:r>
              <a:rPr lang="en-US" sz="2400" b="1" dirty="0" err="1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infero</a:t>
            </a:r>
            <a:r>
              <a:rPr lang="en-US" sz="2400" b="1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-lateral </a:t>
            </a: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surfaces (one on each side).</a:t>
            </a:r>
            <a:b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4. </a:t>
            </a:r>
            <a:r>
              <a:rPr lang="en-US" sz="2400" b="1" u="sng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Three angles:  </a:t>
            </a:r>
            <a:br>
              <a:rPr lang="en-US" sz="2400" b="1" u="sng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a</a:t>
            </a:r>
            <a:r>
              <a:rPr lang="en-US" sz="2400" b="1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Two </a:t>
            </a:r>
            <a:r>
              <a:rPr lang="en-US" sz="2400" b="1" dirty="0" err="1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postero</a:t>
            </a:r>
            <a:r>
              <a:rPr lang="en-US" sz="2400" b="1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-superior </a:t>
            </a: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angles (one on each side).</a:t>
            </a:r>
            <a:b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b. </a:t>
            </a:r>
            <a:r>
              <a:rPr lang="en-US" sz="2400" b="1" dirty="0" smtClean="0">
                <a:solidFill>
                  <a:srgbClr val="00B05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Inferior angle </a:t>
            </a:r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(neck of the bladder).</a:t>
            </a:r>
            <a:b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ar-SA" sz="24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32387" y="457200"/>
            <a:ext cx="4011613" cy="5635625"/>
          </a:xfrm>
          <a:noFill/>
        </p:spPr>
      </p:pic>
    </p:spTree>
    <p:extLst>
      <p:ext uri="{BB962C8B-B14F-4D97-AF65-F5344CB8AC3E}">
        <p14:creationId xmlns:p14="http://schemas.microsoft.com/office/powerpoint/2010/main" val="332344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4267200" cy="4419600"/>
          </a:xfrm>
        </p:spPr>
        <p:txBody>
          <a:bodyPr>
            <a:normAutofit lnSpcReduction="10000"/>
          </a:bodyPr>
          <a:lstStyle/>
          <a:p>
            <a:r>
              <a:rPr lang="en-US" sz="2800" b="1" dirty="0" smtClean="0"/>
              <a:t>It is a collapsible muscular sac</a:t>
            </a:r>
          </a:p>
          <a:p>
            <a:r>
              <a:rPr lang="en-US" sz="2800" b="1" dirty="0" smtClean="0"/>
              <a:t>Stores and expels urine</a:t>
            </a:r>
          </a:p>
          <a:p>
            <a:pPr lvl="1"/>
            <a:r>
              <a:rPr lang="en-US" sz="2800" b="1" dirty="0" smtClean="0">
                <a:solidFill>
                  <a:srgbClr val="00B050"/>
                </a:solidFill>
              </a:rPr>
              <a:t>Full bladder </a:t>
            </a:r>
            <a:r>
              <a:rPr lang="en-US" sz="2800" b="1" dirty="0" smtClean="0"/>
              <a:t>– is spherical</a:t>
            </a:r>
            <a:r>
              <a:rPr lang="en-US" sz="2800" b="1" dirty="0"/>
              <a:t> </a:t>
            </a:r>
            <a:r>
              <a:rPr lang="en-US" sz="2800" b="1" dirty="0" smtClean="0"/>
              <a:t>and expands into the abdominal cavity</a:t>
            </a:r>
          </a:p>
          <a:p>
            <a:pPr lvl="1"/>
            <a:r>
              <a:rPr lang="en-US" sz="2800" b="1" dirty="0" smtClean="0">
                <a:solidFill>
                  <a:srgbClr val="00B050"/>
                </a:solidFill>
              </a:rPr>
              <a:t>Empty bladder </a:t>
            </a:r>
            <a:r>
              <a:rPr lang="en-US" sz="2800" b="1" dirty="0" smtClean="0"/>
              <a:t>– lies entirely within the pelvis</a:t>
            </a:r>
          </a:p>
        </p:txBody>
      </p:sp>
      <p:pic>
        <p:nvPicPr>
          <p:cNvPr id="3379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" t="1215" r="1503" b="4761"/>
          <a:stretch>
            <a:fillRect/>
          </a:stretch>
        </p:blipFill>
        <p:spPr bwMode="auto">
          <a:xfrm>
            <a:off x="5029200" y="1608138"/>
            <a:ext cx="3962400" cy="364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170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077200" cy="86995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(BASE)</a:t>
            </a:r>
            <a:endParaRPr lang="en-US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>
          <a:xfrm>
            <a:off x="228600" y="1752600"/>
            <a:ext cx="3505200" cy="4724400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Is directed backward</a:t>
            </a:r>
          </a:p>
          <a:p>
            <a:r>
              <a:rPr lang="en-US" sz="24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MALE: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Is related to </a:t>
            </a:r>
            <a:r>
              <a:rPr lang="en-U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vas deferens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&amp; 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seminal vesicle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of both sides</a:t>
            </a:r>
          </a:p>
          <a:p>
            <a:r>
              <a:rPr lang="en-US" sz="24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FEMALE: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Is related to 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vagina</a:t>
            </a:r>
          </a:p>
        </p:txBody>
      </p:sp>
      <p:pic>
        <p:nvPicPr>
          <p:cNvPr id="2051" name="Picture 3" descr="C:\Documents and Settings\user1\My Documents\My Pictures\urinary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4289425"/>
            <a:ext cx="4419600" cy="24235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7924800" y="6248400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Female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Documents and Settings\user1\My Documents\My Pictures\urinary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600200"/>
            <a:ext cx="4495800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8153400" y="37338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Male</a:t>
            </a:r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4495800" y="3352800"/>
            <a:ext cx="228600" cy="152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6200000" flipV="1">
            <a:off x="8496300" y="3314700"/>
            <a:ext cx="228600" cy="152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4876800" y="3657600"/>
            <a:ext cx="304800" cy="152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0800000">
            <a:off x="8153400" y="3657600"/>
            <a:ext cx="38100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>
            <a:off x="6553200" y="5943600"/>
            <a:ext cx="3048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7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077200" cy="86995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(SUPERIOR SURFACE)</a:t>
            </a:r>
            <a:endParaRPr lang="en-US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>
          <a:xfrm>
            <a:off x="228600" y="1752600"/>
            <a:ext cx="3505200" cy="47244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24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MALE: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Is related to </a:t>
            </a:r>
            <a:r>
              <a:rPr lang="en-U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coils of ileum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&amp; 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sigmoid colon</a:t>
            </a:r>
          </a:p>
          <a:p>
            <a:r>
              <a:rPr lang="en-US" sz="24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FEMALE: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Is related to 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uterus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Documents and Settings\user1\My Documents\My Pictures\urinary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524000"/>
            <a:ext cx="4277286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C:\Documents and Settings\user1\My Documents\My Pictures\urinary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4289425"/>
            <a:ext cx="4419600" cy="24235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8001000" y="36576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Male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24800" y="6248400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Female</a:t>
            </a:r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rot="16200000" flipH="1">
            <a:off x="5829300" y="5295900"/>
            <a:ext cx="304800" cy="76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6200000" flipH="1">
            <a:off x="5372100" y="1790700"/>
            <a:ext cx="228600" cy="1524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>
            <a:off x="6019800" y="1905000"/>
            <a:ext cx="3048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95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077200" cy="86995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(INFERO-LATERAL SURFACES)</a:t>
            </a:r>
            <a:endParaRPr lang="en-US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>
          <a:xfrm>
            <a:off x="152400" y="1752600"/>
            <a:ext cx="4114800" cy="4876800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Are related to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retropubic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fat </a:t>
            </a:r>
            <a:r>
              <a:rPr lang="en-U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separating them from pubic bones</a:t>
            </a:r>
          </a:p>
          <a:p>
            <a:pPr algn="ctr"/>
            <a:r>
              <a:rPr lang="en-US" sz="2400" b="1" u="sng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Retropubic</a:t>
            </a:r>
            <a:r>
              <a:rPr lang="en-US" sz="24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fat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Accomodates</a:t>
            </a:r>
            <a:r>
              <a:rPr lang="en-U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distention of bladder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Continuous with anterior abdominal wall. Rupture of bladder       escape of urine to anterior abdominal wall</a:t>
            </a:r>
            <a:endParaRPr lang="en-US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Documents and Settings\user1\My Documents\My Pictures\urinary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524000"/>
            <a:ext cx="4277286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C:\Documents and Settings\user1\My Documents\My Pictures\urinary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4289425"/>
            <a:ext cx="4419600" cy="24235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8001000" y="36576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Male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24800" y="6248400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Female</a:t>
            </a:r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5562600" y="2743200"/>
            <a:ext cx="304800" cy="1524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5638800" y="5638800"/>
            <a:ext cx="457200" cy="381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1447800" y="5631873"/>
            <a:ext cx="3810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886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214</TotalTime>
  <Words>519</Words>
  <Application>Microsoft Office PowerPoint</Application>
  <PresentationFormat>On-screen Show (4:3)</PresentationFormat>
  <Paragraphs>99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NewsPrint</vt:lpstr>
      <vt:lpstr>URINARY SYSTEM 2 Urinary Bladder and Urethra</vt:lpstr>
      <vt:lpstr>Urinary Bladder</vt:lpstr>
      <vt:lpstr>PowerPoint Presentation</vt:lpstr>
      <vt:lpstr>PowerPoint Presentation</vt:lpstr>
      <vt:lpstr>    Parts: 1. Apex: Directed anteriorly (Median umbilical ligament) to the umbilicus  2. Base: Directed posteriorly.- Trigone  3. Three surfaces:       a. Superior surface.     b. Two infero-lateral surfaces (one on each side).  4. Three angles:       a. Two postero-superior angles (one on each side).     b. Inferior angle (neck of the bladder). </vt:lpstr>
      <vt:lpstr>PowerPoint Presentation</vt:lpstr>
      <vt:lpstr> (BASE)</vt:lpstr>
      <vt:lpstr> (SUPERIOR SURFACE)</vt:lpstr>
      <vt:lpstr> (INFERO-LATERAL SURFACES)</vt:lpstr>
      <vt:lpstr>PowerPoint Presentation</vt:lpstr>
      <vt:lpstr>PowerPoint Presentation</vt:lpstr>
      <vt:lpstr>PowerPoint Presentation</vt:lpstr>
      <vt:lpstr>PowerPoint Presentation</vt:lpstr>
      <vt:lpstr>Urethra</vt:lpstr>
      <vt:lpstr>Urethra </vt:lpstr>
      <vt:lpstr>Male Urethra</vt:lpstr>
      <vt:lpstr>PowerPoint Presentation</vt:lpstr>
      <vt:lpstr>PowerPoint Presentation</vt:lpstr>
      <vt:lpstr>Female Urethra</vt:lpstr>
      <vt:lpstr>PowerPoint Presentation</vt:lpstr>
      <vt:lpstr>Nerve Supply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URINARY SYSTEM 2- Urinary Bladder and Urethra</dc:title>
  <dc:creator>yaseen</dc:creator>
  <cp:lastModifiedBy>Rania Jabr</cp:lastModifiedBy>
  <cp:revision>21</cp:revision>
  <dcterms:created xsi:type="dcterms:W3CDTF">2012-03-20T19:52:38Z</dcterms:created>
  <dcterms:modified xsi:type="dcterms:W3CDTF">2016-04-14T21:30:30Z</dcterms:modified>
</cp:coreProperties>
</file>